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7" r:id="rId4"/>
  </p:sldMasterIdLst>
  <p:notesMasterIdLst>
    <p:notesMasterId r:id="rId6"/>
  </p:notesMasterIdLst>
  <p:handoutMasterIdLst>
    <p:handoutMasterId r:id="rId7"/>
  </p:handoutMasterIdLst>
  <p:sldIdLst>
    <p:sldId id="25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CU PM&amp;R Medical Student Electives – At a Glance" id="{D140C7BF-3780-49D0-B9D3-60C3AEF87156}">
          <p14:sldIdLst/>
        </p14:section>
        <p14:section name="PM&amp;R Medical Student Electives Overview" id="{AC2858B5-7270-4687-B4A0-7B7A487470B3}">
          <p14:sldIdLst>
            <p14:sldId id="25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39A418-C943-DD85-ADF2-615A2809C342}" name="Michaele Watts" initials="mlw" userId="Michaele Watts" providerId="None"/>
  <p188:author id="{010E4221-6F06-64E5-5214-772388C857B5}" name="Elizabeth Feldbruegge (ALLEGIS GROUP HOLDINGS INC)" initials="" userId="S::v-felizabeth@microsoft.com::ba5aea11-28e4-484d-8e49-c15efb1bd2e9" providerId="AD"/>
  <p188:author id="{9941987A-41B7-49AC-EE6E-03F2D0BD95BA}" name="Daria Naidenov" initials="DN" userId="S::danaidenov@microsoft.com::ab38ab5f-bdf0-4774-ae5a-d2782abb2027" providerId="AD"/>
  <p188:author id="{85E8F9B2-02AC-6F6E-F5B6-AF53ED8A8312}" name="Lauren Weldy (ALLEGIS GROUP HOLDINGS INC)" initials="LW" userId="S::v-laweldy@microsoft.com::63f3cce1-6527-43d1-991c-7e8015c8c7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7" autoAdjust="0"/>
    <p:restoredTop sz="94469"/>
  </p:normalViewPr>
  <p:slideViewPr>
    <p:cSldViewPr snapToGrid="0">
      <p:cViewPr varScale="1">
        <p:scale>
          <a:sx n="104" d="100"/>
          <a:sy n="104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772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198972-73C8-9327-0850-18A6425134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5A2EB-01C3-20E0-FF45-07CCC8672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1EC30-5B0B-48D0-A1A8-66A96720DF24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50A84-CDF8-9D1C-7599-D1B543581C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AFBD2-1F7B-DB18-5994-6D22C6743F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FBFCE-2205-4B9C-81E5-532E0690D8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73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68A4D-42A7-45F7-9930-00E8DCB48D7E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D6F49-EBB7-4CCF-97A8-E526BB28B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193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D6F49-EBB7-4CCF-97A8-E526BB28BB6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106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998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0113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4682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1170C3BF-B703-4A66-2FFE-1FD2365D0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0080"/>
            <a:ext cx="10058400" cy="777239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01884465-7638-4041-56EF-684A60E846D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9848" y="1463040"/>
            <a:ext cx="10052050" cy="47545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6F9D9E-FBB2-49D2-98A3-375E6DBB1458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5E13058-C9D5-FD2D-4E13-939A67007638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2AF45BD-F4F0-4F29-C005-BA3BC8AF0A65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B8559CA-B25F-A779-165D-000F511BD539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076E1BB-25B4-D52E-01F1-44C64375D6F6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9C388FC-A0B6-481D-BEB4-876D3CFC3F71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08862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5720" y="1605915"/>
            <a:ext cx="4480560" cy="2468880"/>
          </a:xfr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1480" y="4245427"/>
            <a:ext cx="3749040" cy="14630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85E30E4-6ABC-717D-EDA7-C6A92FCDB0F6}"/>
              </a:ext>
            </a:extLst>
          </p:cNvPr>
          <p:cNvSpPr>
            <a:spLocks noChangeAspect="1"/>
          </p:cNvSpPr>
          <p:nvPr userDrawn="1"/>
        </p:nvSpPr>
        <p:spPr>
          <a:xfrm>
            <a:off x="3069336" y="402336"/>
            <a:ext cx="6053328" cy="6053328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06B797E-AAB7-2FA3-8ADB-E0218F350D22}"/>
              </a:ext>
            </a:extLst>
          </p:cNvPr>
          <p:cNvCxnSpPr>
            <a:cxnSpLocks/>
          </p:cNvCxnSpPr>
          <p:nvPr/>
        </p:nvCxnSpPr>
        <p:spPr>
          <a:xfrm flipV="1">
            <a:off x="6096000" y="0"/>
            <a:ext cx="0" cy="4023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E586E34-FF91-68B8-CAEC-F84AD2DEED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6455664"/>
            <a:ext cx="0" cy="4023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8CCB10-9F99-49CE-839A-D1D1C8B51CC8}"/>
              </a:ext>
            </a:extLst>
          </p:cNvPr>
          <p:cNvGrpSpPr/>
          <p:nvPr userDrawn="1"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72BBAB3-D3B1-A927-AFB7-E23615F2CD58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A581A57-E7BF-DC2D-2E40-FD3FB95BA77E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8602E52-B25B-C787-B432-FAE138B19417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213978C-81F6-A536-CE48-A5BCDCD8424B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33104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E20B57-74C2-7AD8-6E07-D29EE6A6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912" y="4597404"/>
            <a:ext cx="9784077" cy="980435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28025AC-332D-ADB0-3E96-03E4761BBC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7008" y="5668963"/>
            <a:ext cx="9784842" cy="6397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8258" y="404999"/>
            <a:ext cx="10575485" cy="3836802"/>
          </a:xfrm>
          <a:blipFill dpi="0" rotWithShape="1">
            <a:blip r:embed="rId2">
              <a:alphaModFix amt="2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  <a14:imgEffect>
                        <a14:brightnessContrast bright="-27000" contrast="59000"/>
                      </a14:imgEffect>
                    </a14:imgLayer>
                  </a14:imgProps>
                </a:ext>
              </a:extLst>
            </a:blip>
            <a:srcRect/>
            <a:stretch>
              <a:fillRect t="1" b="-667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5400000">
            <a:off x="10040831" y="4203335"/>
            <a:ext cx="349431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5058B3-EEF2-4DD0-8865-E06070870E6E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5904286-3DEB-9849-219D-A085C0024794}"/>
              </a:ext>
            </a:extLst>
          </p:cNvPr>
          <p:cNvCxnSpPr>
            <a:cxnSpLocks/>
          </p:cNvCxnSpPr>
          <p:nvPr/>
        </p:nvCxnSpPr>
        <p:spPr>
          <a:xfrm>
            <a:off x="803185" y="4267354"/>
            <a:ext cx="105841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FCF7D0C-5069-E36A-74BE-09B74A8BDF58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3A121A0-9E65-3E8B-DBB2-52D98873A8CC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2B9F357-72AD-336C-0877-A0314E652941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373381C-AC31-FE63-FC5F-EFE48EAFF6B6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3AEBC41-77CA-7255-DEC2-73C82A6D4ED0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00553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8D1A68-0FAC-B397-3F43-E7E6DB16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5598" y="1126010"/>
            <a:ext cx="4668639" cy="3478778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E97102-355A-91BC-FF97-2F2F544144E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94891711-2302-9D63-B25E-AF7AF07C3A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5598" y="4731335"/>
            <a:ext cx="4668642" cy="1193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391879C3-FF15-5DBC-60E1-15862E5236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2" y="397791"/>
            <a:ext cx="5289176" cy="6053328"/>
          </a:xfrm>
          <a:blipFill dpi="0" rotWithShape="1">
            <a:blip r:embed="rId2">
              <a:alphaModFix amt="2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  <a14:imgEffect>
                        <a14:brightnessContrast bright="-27000" contrast="59000"/>
                      </a14:imgEffect>
                    </a14:imgLayer>
                  </a14:imgProps>
                </a:ext>
              </a:extLst>
            </a:blip>
            <a:srcRect/>
            <a:stretch>
              <a:fillRect l="52" t="75" r="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F24230-5D44-0E0B-741C-23E5B8A5067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DDB1F5-9155-4128-9946-6808FE896B8C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DF417E-29EA-8AA4-1FB6-094EEC6C1C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8922217-2748-2314-B47E-D795069B2538}"/>
              </a:ext>
            </a:extLst>
          </p:cNvPr>
          <p:cNvCxnSpPr>
            <a:cxnSpLocks/>
          </p:cNvCxnSpPr>
          <p:nvPr/>
        </p:nvCxnSpPr>
        <p:spPr>
          <a:xfrm>
            <a:off x="6099048" y="402336"/>
            <a:ext cx="0" cy="6053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C0D6AF0-B6F6-A093-A469-888C617C34D0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46E95A7-955E-FC5B-D104-EC6701D6FA60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445FC1A-7536-FA20-E5DC-2D810097554F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B12FF6-F32F-DFCA-9885-6FE91F1A8A35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FE863DC-51BC-8D1D-3164-799EBBDAD6F0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71415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E3D082D-5D35-2F9F-90C3-021CD2158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418" y="782840"/>
            <a:ext cx="4572587" cy="3661142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AA1BC-11EF-D28B-C0E1-F2D685AF722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5B07658D-2C15-0859-FC14-231204836C5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7008" y="4663439"/>
            <a:ext cx="4571996" cy="1380739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3565B300-A92A-F114-82AF-D815794F430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9048" y="402336"/>
            <a:ext cx="5289176" cy="6053328"/>
          </a:xfrm>
          <a:blipFill dpi="0" rotWithShape="1">
            <a:blip r:embed="rId2">
              <a:alphaModFix amt="2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  <a14:imgEffect>
                        <a14:brightnessContrast bright="-27000" contrast="59000"/>
                      </a14:imgEffect>
                    </a14:imgLayer>
                  </a14:imgProps>
                </a:ext>
              </a:extLst>
            </a:blip>
            <a:srcRect/>
            <a:stretch>
              <a:fillRect b="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7B55B-A218-74B5-0BEE-22235E9B8B7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332D4F-69DA-447D-8D71-58933F8FE745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10BF7-333F-24FE-D2DF-7331FF9658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CC99E2D-452C-18BB-7BBF-6B7623C54B61}"/>
              </a:ext>
            </a:extLst>
          </p:cNvPr>
          <p:cNvCxnSpPr/>
          <p:nvPr/>
        </p:nvCxnSpPr>
        <p:spPr>
          <a:xfrm>
            <a:off x="6099048" y="402336"/>
            <a:ext cx="0" cy="6053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BEF9994A-73A8-CE11-7B98-7EA7C4CD1EA5}"/>
              </a:ext>
            </a:extLst>
          </p:cNvPr>
          <p:cNvGrpSpPr/>
          <p:nvPr userDrawn="1"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7A9A682-C17C-6F60-46E3-F77E33DAF300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5C5B78E-1DDD-2C3B-5815-0AA0E821DFC7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61B8608-E98C-230E-455F-2EB092A04E7E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AD2C4CF-5F74-8957-6184-413A56C8EDF9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93688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2C0D6AF0-B6F6-A093-A469-888C617C34D0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46E95A7-955E-FC5B-D104-EC6701D6FA60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445FC1A-7536-FA20-E5DC-2D810097554F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B12FF6-F32F-DFCA-9885-6FE91F1A8A35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FE863DC-51BC-8D1D-3164-799EBBDAD6F0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8922217-2748-2314-B47E-D795069B2538}"/>
              </a:ext>
            </a:extLst>
          </p:cNvPr>
          <p:cNvCxnSpPr>
            <a:cxnSpLocks/>
          </p:cNvCxnSpPr>
          <p:nvPr/>
        </p:nvCxnSpPr>
        <p:spPr>
          <a:xfrm>
            <a:off x="6099048" y="402336"/>
            <a:ext cx="0" cy="6053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DB7B0F2-3D52-79E2-8444-B82E34B5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786384"/>
            <a:ext cx="4668637" cy="3460492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E97102-355A-91BC-FF97-2F2F544144E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391879C3-FF15-5DBC-60E1-15862E5236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2" y="397791"/>
            <a:ext cx="5289176" cy="6053328"/>
          </a:xfrm>
          <a:blipFill dpi="0" rotWithShape="1">
            <a:blip r:embed="rId2">
              <a:alphaModFix amt="2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  <a14:imgEffect>
                        <a14:brightnessContrast bright="-27000" contrast="59000"/>
                      </a14:imgEffect>
                    </a14:imgLayer>
                  </a14:imgProps>
                </a:ext>
              </a:extLst>
            </a:blip>
            <a:srcRect/>
            <a:stretch>
              <a:fillRect l="52" t="75" r="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  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944F125D-7632-1E4B-E35B-4A1B552FC8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5599" y="4663439"/>
            <a:ext cx="4668641" cy="1380744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F24230-5D44-0E0B-741C-23E5B8A5067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8211FF-1EED-4E40-908A-D3076C331B06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DF417E-29EA-8AA4-1FB6-094EEC6C1C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35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08E949C-4552-505B-2374-1AD98378A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7" y="786382"/>
            <a:ext cx="7589520" cy="3474721"/>
          </a:xfrm>
        </p:spPr>
        <p:txBody>
          <a:bodyPr>
            <a:noAutofit/>
          </a:bodyPr>
          <a:lstStyle>
            <a:lvl1pPr>
              <a:defRPr sz="7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96AD6200-A62D-83E5-67FF-7C9D21BC40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7007" y="4480561"/>
            <a:ext cx="6655519" cy="1563618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04AD26-BCB3-4DA6-A1C8-F71900B8E385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FF68E49-FB2F-EE46-BBC5-687EFFAC5B44}"/>
              </a:ext>
            </a:extLst>
          </p:cNvPr>
          <p:cNvGrpSpPr/>
          <p:nvPr userDrawn="1"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A684535-D8D6-3C5C-2F48-CF561A535894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053CEFA-651F-E217-0B0C-E52881B35E21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21F9794-829E-FFF3-35B9-FBE57045076F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1C86891-1380-AD13-7BB7-52F437FF17F5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9315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89E9313-4D10-F4B7-8D91-79EDA5D77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4" y="1073329"/>
            <a:ext cx="7876287" cy="3592629"/>
          </a:xfrm>
        </p:spPr>
        <p:txBody>
          <a:bodyPr anchor="b">
            <a:norm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9CF64426-6D11-A40D-4E5E-20B779D81E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7007" y="4715111"/>
            <a:ext cx="7375466" cy="1014984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2C9C-9A8F-446B-8187-09132D1A46A0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4162085-B82B-D70C-0D7A-22C4D7233FBB}"/>
              </a:ext>
            </a:extLst>
          </p:cNvPr>
          <p:cNvGrpSpPr/>
          <p:nvPr userDrawn="1"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B9AC621-2F3F-131D-52E8-A49842375418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3C01039-2702-D6CF-0CAF-7BDB73F16575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76C98EB-F220-E16C-9F07-94D78E1A08D0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F953B0C-5FF3-5CCF-848F-BB45DDA545A2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0300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043598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752" y="816615"/>
            <a:ext cx="4297680" cy="521208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79C5E13-DAC4-195E-1928-8B3D9E93B84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604000" y="2184400"/>
            <a:ext cx="4298950" cy="2468563"/>
          </a:xfrm>
        </p:spPr>
        <p:txBody>
          <a:bodyPr anchor="ctr"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60E92D-E4AA-41FD-9964-35C75C9EC117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4AF90E-26F2-BCC1-1730-ECA670AFE5A9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87397F7-ED9A-8F00-3F67-261E1D3015B7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DFA2613-2C66-F678-F8F9-98BC7AA76A7A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9C37B4F-9C8D-F842-D910-EFB122B37BA4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9ABB5DB-6C07-7796-F8FD-C5EF39B54DCA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1FF3CE0-FE95-A5D4-5EF7-60EA03431A10}"/>
              </a:ext>
            </a:extLst>
          </p:cNvPr>
          <p:cNvCxnSpPr>
            <a:cxnSpLocks/>
          </p:cNvCxnSpPr>
          <p:nvPr/>
        </p:nvCxnSpPr>
        <p:spPr>
          <a:xfrm>
            <a:off x="6096000" y="402336"/>
            <a:ext cx="0" cy="6053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571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32" y="816615"/>
            <a:ext cx="4389120" cy="521208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4BC836E-EE23-E8E8-F704-10EB1EBA074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45248" y="816615"/>
            <a:ext cx="4389104" cy="5224768"/>
          </a:xfrm>
        </p:spPr>
        <p:txBody>
          <a:bodyPr anchor="ctr"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4575EC-B9BE-45B3-8586-C8BE8EAAAFBE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35B3E4-3247-E935-5816-43C07DF6498F}"/>
              </a:ext>
            </a:extLst>
          </p:cNvPr>
          <p:cNvCxnSpPr>
            <a:cxnSpLocks/>
          </p:cNvCxnSpPr>
          <p:nvPr/>
        </p:nvCxnSpPr>
        <p:spPr>
          <a:xfrm>
            <a:off x="6096000" y="402336"/>
            <a:ext cx="0" cy="605332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80567FB-D8E5-4494-8865-28151857CC4C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12D679A-B370-3459-D826-984A8FAAB543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A0B87DB-56D9-FC57-14D7-948086B86C1B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510EE14-987F-5583-91B2-3C68EE913C11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1296E2B-A6A5-A82B-D158-69450A5EA394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0716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1BE259E-88AB-BB2B-BAA5-9AF1880F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0080"/>
            <a:ext cx="10058400" cy="73151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63040"/>
            <a:ext cx="10058400" cy="438912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1pPr>
            <a:lvl2pPr marL="514350" indent="-28575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742950" indent="-28575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971550" indent="-28575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1200150" indent="-28575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06CAD2-7B03-4F77-BEED-A9CE4E90E52C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0FE2746-CBB4-791D-92ED-7D4BA96D0C98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872F8CD-9781-5B69-6A2F-ACD2927779DB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209B7C8-C55B-17E4-6C60-9C15BB7A632E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F0942E2-D6E0-4A3B-CF5E-C7A8F0B917C5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A5B6906-9443-FEB0-23E3-78142F3660A8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1634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33C509E-C7AC-2821-160D-02A10B584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9" y="640080"/>
            <a:ext cx="10058400" cy="731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53C0EFA-B5AE-CA80-DC77-DA3E8AC5A30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69975" y="1463675"/>
            <a:ext cx="10052050" cy="47545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E993171-6682-4BC9-9945-966126AB4B59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D0433CD-47AD-50BF-BD73-0A8881E7799F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F453102-CF88-5F5D-F01F-D55DFF9F821B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0331B85-F551-1D98-E249-E17615E9AA75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F1728A5-B526-3330-7A6A-8E6E4F5AB128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C48EDDF-9CB1-4C44-B1E2-CC97C6F10B36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8049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 Lar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26D58EB7-9EC7-5A50-30A3-E2D9EDD0F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7018" y="1599060"/>
            <a:ext cx="5052018" cy="3658736"/>
          </a:xfrm>
        </p:spPr>
        <p:txBody>
          <a:bodyPr anchor="ctr">
            <a:normAutofit/>
          </a:bodyPr>
          <a:lstStyle>
            <a:lvl1pPr>
              <a:defRPr sz="2400" cap="none" baseline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DE2753DF-FB9B-AECE-E745-E846066B174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14400" y="1600200"/>
            <a:ext cx="5140325" cy="3657600"/>
          </a:xfrm>
        </p:spPr>
        <p:txBody>
          <a:bodyPr anchor="ctr">
            <a:normAutofit/>
          </a:bodyPr>
          <a:lstStyle>
            <a:lvl1pPr marL="0" indent="0">
              <a:lnSpc>
                <a:spcPct val="90000"/>
              </a:lnSpc>
              <a:buNone/>
              <a:defRPr sz="20000"/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4550B5-6894-4BAB-BE29-52F47C1325C5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8D5DE95-288B-FAB7-3326-9E5BFCE5B746}"/>
              </a:ext>
            </a:extLst>
          </p:cNvPr>
          <p:cNvGrpSpPr/>
          <p:nvPr/>
        </p:nvGrpSpPr>
        <p:grpSpPr>
          <a:xfrm>
            <a:off x="795290" y="400467"/>
            <a:ext cx="10603299" cy="6052793"/>
            <a:chOff x="795290" y="400467"/>
            <a:chExt cx="10603299" cy="6052793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84611E9-169A-4656-2416-A78901FFF7E6}"/>
                </a:ext>
              </a:extLst>
            </p:cNvPr>
            <p:cNvCxnSpPr>
              <a:cxnSpLocks/>
            </p:cNvCxnSpPr>
            <p:nvPr/>
          </p:nvCxnSpPr>
          <p:spPr>
            <a:xfrm>
              <a:off x="797169" y="966343"/>
              <a:ext cx="106014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D14C6CB-F651-2912-3E36-09C365D55330}"/>
                </a:ext>
              </a:extLst>
            </p:cNvPr>
            <p:cNvCxnSpPr>
              <a:cxnSpLocks/>
            </p:cNvCxnSpPr>
            <p:nvPr/>
          </p:nvCxnSpPr>
          <p:spPr>
            <a:xfrm>
              <a:off x="795290" y="5893973"/>
              <a:ext cx="106014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DB412A5-131A-058B-C206-D8CE2D23F5F4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400467"/>
              <a:ext cx="0" cy="5658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CFD5865-7471-0A98-E714-A522448C7F14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5887384"/>
              <a:ext cx="0" cy="5658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41C1E35-5D55-2FA3-7A17-EBD8530A4248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383D922-3CCD-2925-A440-432366817A2C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D335464-04F4-7CE0-7F26-F8015820B233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4A45CF0-48C0-1646-B20C-11D8E8585904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5A20515-3DFE-12B8-CD96-E3A75B4B7E25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76975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D020C093-E585-447D-B145-C13F5660E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4965193"/>
            <a:ext cx="9144000" cy="1105229"/>
          </a:xfrm>
        </p:spPr>
        <p:txBody>
          <a:bodyPr anchor="ctr">
            <a:normAutofit/>
          </a:bodyPr>
          <a:lstStyle>
            <a:lvl1pPr>
              <a:defRPr sz="160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AD2DEB7-F276-E60E-F5A1-0F02C54BDF9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F91B2D-44E4-C3B1-BD5E-A10AC8543D2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524000" y="1006475"/>
            <a:ext cx="9144000" cy="2925763"/>
          </a:xfrm>
        </p:spPr>
        <p:txBody>
          <a:bodyPr anchor="ctr">
            <a:norm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Quote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4927EC-ED75-B33D-1D89-85EE4258FB86}"/>
              </a:ext>
            </a:extLst>
          </p:cNvPr>
          <p:cNvCxnSpPr>
            <a:cxnSpLocks/>
          </p:cNvCxnSpPr>
          <p:nvPr/>
        </p:nvCxnSpPr>
        <p:spPr>
          <a:xfrm>
            <a:off x="799908" y="4572000"/>
            <a:ext cx="106014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7816284-1868-D968-9C16-5FE2038BC6D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2342CCE-AAE1-4428-AAFD-18D6AED5F8E7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64E6AE7-6445-C0E9-7714-3905800EE34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B64FFC6-B9C5-5A14-BCDE-0FACA9EED39A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45BAA9C-294C-90CA-EE5A-ED75E616517F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C127FFD-0227-7A04-CAE1-B0476A186E27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EBB871B-1B46-69D5-1EA9-A5D3125C1745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29C52E0-6299-124E-DEAC-88A5054BB45E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8770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603504"/>
            <a:ext cx="10058400" cy="113225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508F0-4C97-9A80-2546-BC6EE3D2732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60450" y="1828800"/>
            <a:ext cx="4768850" cy="435133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9AB0DFB-3813-8899-8844-3F65C902B80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63391" y="1828800"/>
            <a:ext cx="4755712" cy="435133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14802D6-419C-4270-A699-E7031986556C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83DEFD-C76A-E192-4470-7F7DCE92CBCE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EBF15C6-51A3-0039-7C8E-9F5BC53301CA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F2827DB-A570-B094-5067-79A4F7DA7F3C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4DF52F4-C942-A75F-0F4B-911959D2F300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944BFA9-C671-8332-EC4C-A56CAAB34AEF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17040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011" y="600148"/>
            <a:ext cx="10058400" cy="11338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8011" y="1828800"/>
            <a:ext cx="47548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35B8AB-C546-6624-5613-679F649D800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58011" y="2465752"/>
            <a:ext cx="4754880" cy="376396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436" y="1828800"/>
            <a:ext cx="47548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689131D8-B072-15AB-4C0D-39F0B943B0A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53436" y="2465752"/>
            <a:ext cx="4754880" cy="376396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C0F1DD-38C1-462C-A697-E8DF52FBE34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70A967-D43A-531B-AB77-B7D2DE7E4B0F}"/>
              </a:ext>
            </a:extLst>
          </p:cNvPr>
          <p:cNvGrpSpPr/>
          <p:nvPr/>
        </p:nvGrpSpPr>
        <p:grpSpPr>
          <a:xfrm>
            <a:off x="803185" y="0"/>
            <a:ext cx="10585629" cy="6858000"/>
            <a:chOff x="803185" y="0"/>
            <a:chExt cx="10585629" cy="685800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1B1175E-A767-B7AB-D265-9256ECCA8E8A}"/>
                </a:ext>
              </a:extLst>
            </p:cNvPr>
            <p:cNvCxnSpPr/>
            <p:nvPr/>
          </p:nvCxnSpPr>
          <p:spPr>
            <a:xfrm>
              <a:off x="804672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29F5B2-C13B-2102-792E-E51F1738D2A8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393192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5C2A7D0-2242-BB3D-AC3F-126E076FC3A1}"/>
                </a:ext>
              </a:extLst>
            </p:cNvPr>
            <p:cNvCxnSpPr>
              <a:cxnSpLocks/>
            </p:cNvCxnSpPr>
            <p:nvPr/>
          </p:nvCxnSpPr>
          <p:spPr>
            <a:xfrm>
              <a:off x="11388814" y="0"/>
              <a:ext cx="0" cy="685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40BEB2B-F33C-CFC6-3060-70CD260293DE}"/>
                </a:ext>
              </a:extLst>
            </p:cNvPr>
            <p:cNvCxnSpPr>
              <a:cxnSpLocks/>
            </p:cNvCxnSpPr>
            <p:nvPr/>
          </p:nvCxnSpPr>
          <p:spPr>
            <a:xfrm>
              <a:off x="803185" y="6452119"/>
              <a:ext cx="10584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5224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17281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9374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2714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32D0-A4B5-4DFA-9485-CB2E482EE77C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2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78956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EF89-672A-4E25-926B-58E382525C3F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1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1E9BD-2556-46EE-BDF5-EE03A42C0687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07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D94B1B5-61D9-4408-A2B5-CA06F768CAB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hidden="1">
            <a:extLst>
              <a:ext uri="{FF2B5EF4-FFF2-40B4-BE49-F238E27FC236}">
                <a16:creationId xmlns:a16="http://schemas.microsoft.com/office/drawing/2014/main" id="{516A83C7-D0FF-19CD-74BB-0332A354A0FE}"/>
              </a:ext>
            </a:extLst>
          </p:cNvPr>
          <p:cNvSpPr/>
          <p:nvPr userDrawn="1"/>
        </p:nvSpPr>
        <p:spPr>
          <a:xfrm>
            <a:off x="812559" y="393189"/>
            <a:ext cx="10579798" cy="6071619"/>
          </a:xfrm>
          <a:custGeom>
            <a:avLst/>
            <a:gdLst>
              <a:gd name="connsiteX0" fmla="*/ 10186606 w 10579798"/>
              <a:gd name="connsiteY0" fmla="*/ 0 h 6071619"/>
              <a:gd name="connsiteX1" fmla="*/ 10579798 w 10579798"/>
              <a:gd name="connsiteY1" fmla="*/ 0 h 6071619"/>
              <a:gd name="connsiteX2" fmla="*/ 10579798 w 10579798"/>
              <a:gd name="connsiteY2" fmla="*/ 6071619 h 6071619"/>
              <a:gd name="connsiteX3" fmla="*/ 10186606 w 10579798"/>
              <a:gd name="connsiteY3" fmla="*/ 6071619 h 6071619"/>
              <a:gd name="connsiteX4" fmla="*/ 10186606 w 10579798"/>
              <a:gd name="connsiteY4" fmla="*/ 393194 h 6071619"/>
              <a:gd name="connsiteX5" fmla="*/ 393192 w 10579798"/>
              <a:gd name="connsiteY5" fmla="*/ 393194 h 6071619"/>
              <a:gd name="connsiteX6" fmla="*/ 393192 w 10579798"/>
              <a:gd name="connsiteY6" fmla="*/ 5870339 h 6071619"/>
              <a:gd name="connsiteX7" fmla="*/ 0 w 10579798"/>
              <a:gd name="connsiteY7" fmla="*/ 5870339 h 6071619"/>
              <a:gd name="connsiteX8" fmla="*/ 0 w 10579798"/>
              <a:gd name="connsiteY8" fmla="*/ 2 h 6071619"/>
              <a:gd name="connsiteX9" fmla="*/ 157401 w 10579798"/>
              <a:gd name="connsiteY9" fmla="*/ 2 h 6071619"/>
              <a:gd name="connsiteX10" fmla="*/ 393192 w 10579798"/>
              <a:gd name="connsiteY10" fmla="*/ 2 h 6071619"/>
              <a:gd name="connsiteX11" fmla="*/ 10186606 w 10579798"/>
              <a:gd name="connsiteY11" fmla="*/ 2 h 6071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79798" h="6071619">
                <a:moveTo>
                  <a:pt x="10186606" y="0"/>
                </a:moveTo>
                <a:lnTo>
                  <a:pt x="10579798" y="0"/>
                </a:lnTo>
                <a:lnTo>
                  <a:pt x="10579798" y="6071619"/>
                </a:lnTo>
                <a:lnTo>
                  <a:pt x="10186606" y="6071619"/>
                </a:lnTo>
                <a:lnTo>
                  <a:pt x="10186606" y="393194"/>
                </a:lnTo>
                <a:lnTo>
                  <a:pt x="393192" y="393194"/>
                </a:lnTo>
                <a:lnTo>
                  <a:pt x="393192" y="5870339"/>
                </a:lnTo>
                <a:lnTo>
                  <a:pt x="0" y="5870339"/>
                </a:lnTo>
                <a:lnTo>
                  <a:pt x="0" y="2"/>
                </a:lnTo>
                <a:lnTo>
                  <a:pt x="157401" y="2"/>
                </a:lnTo>
                <a:lnTo>
                  <a:pt x="393192" y="2"/>
                </a:lnTo>
                <a:lnTo>
                  <a:pt x="10186606" y="2"/>
                </a:lnTo>
                <a:close/>
              </a:path>
            </a:pathLst>
          </a:custGeom>
          <a:solidFill>
            <a:schemeClr val="accent5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471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  <p:sldLayoutId id="2147484099" r:id="rId12"/>
    <p:sldLayoutId id="2147483918" r:id="rId13"/>
    <p:sldLayoutId id="2147483920" r:id="rId14"/>
    <p:sldLayoutId id="2147483921" r:id="rId15"/>
    <p:sldLayoutId id="2147483922" r:id="rId16"/>
    <p:sldLayoutId id="2147483976" r:id="rId17"/>
    <p:sldLayoutId id="2147483923" r:id="rId18"/>
    <p:sldLayoutId id="2147483924" r:id="rId19"/>
    <p:sldLayoutId id="2147483933" r:id="rId20"/>
    <p:sldLayoutId id="2147483935" r:id="rId21"/>
    <p:sldLayoutId id="2147483936" r:id="rId22"/>
    <p:sldLayoutId id="2147483937" r:id="rId23"/>
    <p:sldLayoutId id="2147483959" r:id="rId24"/>
    <p:sldLayoutId id="2147483964" r:id="rId25"/>
    <p:sldLayoutId id="2147483967" r:id="rId26"/>
    <p:sldLayoutId id="2147483969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316E4-5C55-5C18-FF11-2678A8EC1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Summary of </a:t>
            </a:r>
            <a:r>
              <a:rPr lang="en-US" dirty="0" err="1"/>
              <a:t>M4</a:t>
            </a:r>
            <a:r>
              <a:rPr lang="en-US" dirty="0"/>
              <a:t> PM&amp;R Course Options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81C9F3F-F447-41E6-9605-0521F1BFECA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74764426"/>
              </p:ext>
            </p:extLst>
          </p:nvPr>
        </p:nvGraphicFramePr>
        <p:xfrm>
          <a:off x="1066800" y="1357488"/>
          <a:ext cx="10052052" cy="4565484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533486">
                  <a:extLst>
                    <a:ext uri="{9D8B030D-6E8A-4147-A177-3AD203B41FA5}">
                      <a16:colId xmlns:a16="http://schemas.microsoft.com/office/drawing/2014/main" val="539891895"/>
                    </a:ext>
                  </a:extLst>
                </a:gridCol>
                <a:gridCol w="2658478">
                  <a:extLst>
                    <a:ext uri="{9D8B030D-6E8A-4147-A177-3AD203B41FA5}">
                      <a16:colId xmlns:a16="http://schemas.microsoft.com/office/drawing/2014/main" val="198375859"/>
                    </a:ext>
                  </a:extLst>
                </a:gridCol>
                <a:gridCol w="2292121">
                  <a:extLst>
                    <a:ext uri="{9D8B030D-6E8A-4147-A177-3AD203B41FA5}">
                      <a16:colId xmlns:a16="http://schemas.microsoft.com/office/drawing/2014/main" val="846013598"/>
                    </a:ext>
                  </a:extLst>
                </a:gridCol>
                <a:gridCol w="2567967">
                  <a:extLst>
                    <a:ext uri="{9D8B030D-6E8A-4147-A177-3AD203B41FA5}">
                      <a16:colId xmlns:a16="http://schemas.microsoft.com/office/drawing/2014/main" val="1160987549"/>
                    </a:ext>
                  </a:extLst>
                </a:gridCol>
              </a:tblGrid>
              <a:tr h="5916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Elective</a:t>
                      </a:r>
                    </a:p>
                  </a:txBody>
                  <a:tcPr marL="86891" marR="185522" marT="24826" marB="186196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Focus Area</a:t>
                      </a:r>
                    </a:p>
                  </a:txBody>
                  <a:tcPr marL="86891" marR="185522" marT="24826" marB="18619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Setting</a:t>
                      </a:r>
                    </a:p>
                  </a:txBody>
                  <a:tcPr marL="86891" marR="185522" marT="24826" marB="18619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2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Ideal For</a:t>
                      </a:r>
                    </a:p>
                  </a:txBody>
                  <a:tcPr marL="86891" marR="185522" marT="24826" marB="18619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984378"/>
                  </a:ext>
                </a:extLst>
              </a:tr>
              <a:tr h="7571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Senior PM&amp;R Elective </a:t>
                      </a:r>
                    </a:p>
                    <a:p>
                      <a:pPr>
                        <a:buNone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MEDI‑44035</a:t>
                      </a:r>
                    </a:p>
                  </a:txBody>
                  <a:tcPr marL="86891" marR="185522" marT="24826" marB="18619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Broad inpatient rehabilitation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Inpatient/Outpatient 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Students seeking wide rehabilitation exposure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5908297"/>
                  </a:ext>
                </a:extLst>
              </a:tr>
              <a:tr h="7571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Brain Injury Clinical Elective MEDI‑41010</a:t>
                      </a:r>
                    </a:p>
                  </a:txBody>
                  <a:tcPr marL="86891" marR="185522" marT="24826" marB="18619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Brain Injury rehabilitation 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Inpatient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interested in TBI and neurorehabilitation and recovery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616397"/>
                  </a:ext>
                </a:extLst>
              </a:tr>
              <a:tr h="7571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Pediatric Rehabilitation Elective MEDI‑41086</a:t>
                      </a:r>
                    </a:p>
                  </a:txBody>
                  <a:tcPr marL="86891" marR="185522" marT="24826" marB="18619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Pediatric congenital &amp; acquired disabilities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Outpatient/Inpatient consults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+mn-lt"/>
                        </a:rPr>
                        <a:t>Students interested in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pediatric rehabilitation interventions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790038"/>
                  </a:ext>
                </a:extLst>
              </a:tr>
              <a:tr h="7571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PM&amp;R Acting Internship (AI)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MEDI-45062</a:t>
                      </a:r>
                      <a:endParaRPr lang="en-US" sz="1400" b="1" cap="none" spc="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86891" marR="185522" marT="24826" marB="18619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Advanced inpatient responsibilities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Inpatient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PM&amp;R Residency‑bound students ONLY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25631"/>
                  </a:ext>
                </a:extLst>
              </a:tr>
              <a:tr h="7571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SCI Medicine Elective MEDI‑41100</a:t>
                      </a:r>
                    </a:p>
                  </a:txBody>
                  <a:tcPr marL="86891" marR="185522" marT="24826" marB="186196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Spinal cord injury care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Inpatient/Outpatient 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Students interested in SCI rehabilitation and recovery</a:t>
                      </a:r>
                    </a:p>
                  </a:txBody>
                  <a:tcPr marL="86891" marR="185522" marT="24826" marB="18619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61603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D40A3F1-5938-2B44-B799-A7E22FE36DBC}"/>
              </a:ext>
            </a:extLst>
          </p:cNvPr>
          <p:cNvSpPr txBox="1"/>
          <p:nvPr/>
        </p:nvSpPr>
        <p:spPr>
          <a:xfrm>
            <a:off x="1073148" y="5663922"/>
            <a:ext cx="1005205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M4</a:t>
            </a:r>
            <a:r>
              <a:rPr lang="en-US" sz="1600" dirty="0"/>
              <a:t> students should refer to VCU SOM course descriptions for more information about each course</a:t>
            </a:r>
          </a:p>
          <a:p>
            <a:pPr algn="ctr"/>
            <a:r>
              <a:rPr lang="en-US" sz="1600" dirty="0"/>
              <a:t>All other VCU Med students should inquire with vcuome@vcuhealth.org to arrange PM&amp;R Rotations </a:t>
            </a:r>
          </a:p>
          <a:p>
            <a:pPr algn="ctr"/>
            <a:r>
              <a:rPr lang="en-US" sz="1600" dirty="0"/>
              <a:t> For questions specific to PM&amp;R or other shadowing or observer options, please email vcu.pmr.education.programs@vcuhealth.org​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3412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000"/>
      </a:accent1>
      <a:accent2>
        <a:srgbClr val="FFC000"/>
      </a:accent2>
      <a:accent3>
        <a:srgbClr val="FFC000"/>
      </a:accent3>
      <a:accent4>
        <a:srgbClr val="FFC000"/>
      </a:accent4>
      <a:accent5>
        <a:srgbClr val="FFC000"/>
      </a:accent5>
      <a:accent6>
        <a:srgbClr val="FFC000"/>
      </a:accent6>
      <a:hlink>
        <a:srgbClr val="FFC000"/>
      </a:hlink>
      <a:folHlink>
        <a:srgbClr val="FFC000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CEDABF-7176-4A42-8EF9-E5D4DD31FF6C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230e9df3-be65-4c73-a93b-d1236ebd677e"/>
    <ds:schemaRef ds:uri="http://purl.org/dc/elements/1.1/"/>
    <ds:schemaRef ds:uri="16c05727-aa75-4e4a-9b5f-8a80a1165891"/>
    <ds:schemaRef ds:uri="71af3243-3dd4-4a8d-8c0d-dd76da1f02a5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9EEC3793-C1BC-496C-A03C-202DFFC513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301439-688F-4D19-B908-B48B62C5607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2030</TotalTime>
  <Words>178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Summary of M4 PM&amp;R Course Options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Sharon Mann</dc:creator>
  <cp:lastModifiedBy>Sharon Mann</cp:lastModifiedBy>
  <cp:revision>11</cp:revision>
  <dcterms:created xsi:type="dcterms:W3CDTF">2024-06-26T20:20:27Z</dcterms:created>
  <dcterms:modified xsi:type="dcterms:W3CDTF">2026-04-21T19:46:59Z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